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397579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41049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368265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276018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319770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A482DAE-9EAD-445B-8ACB-17D1BD2E9740}" type="datetimeFigureOut">
              <a:rPr lang="fr-FR" smtClean="0"/>
              <a:t>21/04/2017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374488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A482DAE-9EAD-445B-8ACB-17D1BD2E9740}" type="datetimeFigureOut">
              <a:rPr lang="fr-FR" smtClean="0"/>
              <a:t>21/04/2017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23676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A482DAE-9EAD-445B-8ACB-17D1BD2E9740}" type="datetimeFigureOut">
              <a:rPr lang="fr-FR" smtClean="0"/>
              <a:t>21/04/2017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164034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482DAE-9EAD-445B-8ACB-17D1BD2E9740}" type="datetimeFigureOut">
              <a:rPr lang="fr-FR" smtClean="0"/>
              <a:t>21/04/2017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7944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482DAE-9EAD-445B-8ACB-17D1BD2E9740}" type="datetimeFigureOut">
              <a:rPr lang="fr-FR" smtClean="0"/>
              <a:t>21/04/2017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197502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482DAE-9EAD-445B-8ACB-17D1BD2E9740}" type="datetimeFigureOut">
              <a:rPr lang="fr-FR" smtClean="0"/>
              <a:t>21/04/2017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93FD70-80FD-4DEF-B46A-5A7F8E65D9A5}" type="slidenum">
              <a:rPr lang="fr-FR" smtClean="0"/>
              <a:t>‹N°›</a:t>
            </a:fld>
            <a:endParaRPr lang="fr-FR"/>
          </a:p>
        </p:txBody>
      </p:sp>
    </p:spTree>
    <p:extLst>
      <p:ext uri="{BB962C8B-B14F-4D97-AF65-F5344CB8AC3E}">
        <p14:creationId xmlns:p14="http://schemas.microsoft.com/office/powerpoint/2010/main" val="313252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82DAE-9EAD-445B-8ACB-17D1BD2E9740}" type="datetimeFigureOut">
              <a:rPr lang="fr-FR" smtClean="0"/>
              <a:t>21/04/2017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FD70-80FD-4DEF-B46A-5A7F8E65D9A5}" type="slidenum">
              <a:rPr lang="fr-FR" smtClean="0"/>
              <a:t>‹N°›</a:t>
            </a:fld>
            <a:endParaRPr lang="fr-FR"/>
          </a:p>
        </p:txBody>
      </p:sp>
    </p:spTree>
    <p:extLst>
      <p:ext uri="{BB962C8B-B14F-4D97-AF65-F5344CB8AC3E}">
        <p14:creationId xmlns:p14="http://schemas.microsoft.com/office/powerpoint/2010/main" val="190958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548680"/>
            <a:ext cx="8390732" cy="5688632"/>
          </a:xfrm>
          <a:prstGeom prst="rect">
            <a:avLst/>
          </a:prstGeom>
        </p:spPr>
      </p:pic>
      <p:sp>
        <p:nvSpPr>
          <p:cNvPr id="5" name="ZoneTexte 4"/>
          <p:cNvSpPr txBox="1"/>
          <p:nvPr/>
        </p:nvSpPr>
        <p:spPr>
          <a:xfrm>
            <a:off x="1062511" y="1254160"/>
            <a:ext cx="6912768" cy="4247317"/>
          </a:xfrm>
          <a:prstGeom prst="rect">
            <a:avLst/>
          </a:prstGeom>
          <a:noFill/>
        </p:spPr>
        <p:txBody>
          <a:bodyPr wrap="square" rtlCol="0">
            <a:spAutoFit/>
          </a:bodyPr>
          <a:lstStyle/>
          <a:p>
            <a:pPr algn="ctr"/>
            <a:r>
              <a:rPr lang="fr-FR" sz="5400" b="1" dirty="0" smtClean="0">
                <a:solidFill>
                  <a:schemeClr val="bg1"/>
                </a:solidFill>
                <a:latin typeface="Comic Sans MS" panose="030F0702030302020204" pitchFamily="66" charset="0"/>
              </a:rPr>
              <a:t>Bienvenue à la SEGPA Emile MAUPAS</a:t>
            </a:r>
          </a:p>
          <a:p>
            <a:pPr algn="ctr"/>
            <a:endParaRPr lang="fr-FR" sz="5400" b="1" dirty="0" smtClean="0">
              <a:solidFill>
                <a:schemeClr val="bg1"/>
              </a:solidFill>
              <a:latin typeface="Comic Sans MS" panose="030F0702030302020204" pitchFamily="66" charset="0"/>
            </a:endParaRPr>
          </a:p>
          <a:p>
            <a:pPr algn="ctr"/>
            <a:r>
              <a:rPr lang="fr-FR" sz="5400" b="1" dirty="0" smtClean="0">
                <a:solidFill>
                  <a:schemeClr val="bg1"/>
                </a:solidFill>
                <a:latin typeface="Comic Sans MS" panose="030F0702030302020204" pitchFamily="66" charset="0"/>
              </a:rPr>
              <a:t>VIRE NORMANDIE</a:t>
            </a:r>
            <a:endParaRPr lang="fr-FR" sz="5400" b="1" dirty="0">
              <a:solidFill>
                <a:schemeClr val="bg1"/>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424572382"/>
      </p:ext>
    </p:extLst>
  </p:cSld>
  <p:clrMapOvr>
    <a:masterClrMapping/>
  </p:clrMapOvr>
  <mc:AlternateContent xmlns:mc="http://schemas.openxmlformats.org/markup-compatibility/2006">
    <mc:Choice xmlns:p14="http://schemas.microsoft.com/office/powerpoint/2010/main" Requires="p14">
      <p:transition spd="slow" p14:dur="2000" advTm="4098"/>
    </mc:Choice>
    <mc:Fallback>
      <p:transition spd="slow" advTm="40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2160240"/>
          </a:xfrm>
        </p:spPr>
        <p:txBody>
          <a:bodyPr>
            <a:normAutofit/>
          </a:bodyPr>
          <a:lstStyle/>
          <a:p>
            <a:r>
              <a:rPr lang="fr-FR" sz="2400" b="1" dirty="0" smtClean="0">
                <a:solidFill>
                  <a:srgbClr val="0070C0"/>
                </a:solidFill>
                <a:latin typeface="Comic Sans MS" panose="030F0702030302020204" pitchFamily="66" charset="0"/>
              </a:rPr>
              <a:t>Une équipe de professeurs spécialisés formés à la difficulté scolaire encadrent et suivent les élèves durant leur 4 années au collège et proposeront le meilleur choix de formation professionnelle, adapté à chaque personnalité, à l’issue du parcours. </a:t>
            </a:r>
            <a:endParaRPr lang="fr-FR" sz="2400" b="1" dirty="0">
              <a:solidFill>
                <a:srgbClr val="0070C0"/>
              </a:solidFill>
              <a:latin typeface="Comic Sans MS" panose="030F0702030302020204" pitchFamily="66"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2492896"/>
            <a:ext cx="7246651" cy="4104456"/>
          </a:xfrm>
        </p:spPr>
      </p:pic>
    </p:spTree>
    <p:custDataLst>
      <p:tags r:id="rId1"/>
    </p:custDataLst>
    <p:extLst>
      <p:ext uri="{BB962C8B-B14F-4D97-AF65-F5344CB8AC3E}">
        <p14:creationId xmlns:p14="http://schemas.microsoft.com/office/powerpoint/2010/main" val="3684502165"/>
      </p:ext>
    </p:extLst>
  </p:cSld>
  <p:clrMapOvr>
    <a:masterClrMapping/>
  </p:clrMapOvr>
  <mc:AlternateContent xmlns:mc="http://schemas.openxmlformats.org/markup-compatibility/2006">
    <mc:Choice xmlns:p14="http://schemas.microsoft.com/office/powerpoint/2010/main" Requires="p14">
      <p:transition spd="slow" p14:dur="2000" advTm="23892"/>
    </mc:Choice>
    <mc:Fallback>
      <p:transition spd="slow" advTm="23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188640"/>
            <a:ext cx="8424936" cy="1754326"/>
          </a:xfrm>
          <a:prstGeom prst="rect">
            <a:avLst/>
          </a:prstGeom>
          <a:noFill/>
        </p:spPr>
        <p:txBody>
          <a:bodyPr wrap="square" rtlCol="0">
            <a:spAutoFit/>
          </a:bodyPr>
          <a:lstStyle/>
          <a:p>
            <a:pPr algn="ctr"/>
            <a:r>
              <a:rPr lang="fr-FR" b="1" dirty="0" smtClean="0">
                <a:solidFill>
                  <a:srgbClr val="0070C0"/>
                </a:solidFill>
                <a:latin typeface="Comic Sans MS" panose="030F0702030302020204" pitchFamily="66" charset="0"/>
              </a:rPr>
              <a:t>Attention, pour inscrire votre enfant dans notre SEGPA, vous devez avoir reçu un courrier de notification d’orientation en SEGPA de la part de la DSDEN. Aucune inscription ne peut être réalisée sans ce document.</a:t>
            </a:r>
          </a:p>
          <a:p>
            <a:pPr algn="ctr"/>
            <a:r>
              <a:rPr lang="fr-FR" b="1" dirty="0" smtClean="0">
                <a:solidFill>
                  <a:srgbClr val="0070C0"/>
                </a:solidFill>
                <a:latin typeface="Comic Sans MS" panose="030F0702030302020204" pitchFamily="66" charset="0"/>
              </a:rPr>
              <a:t>Le dossier d’inscription peut ensuite être retiré à l’accueil puis remis à la Direction de la SEGPA une fois complété et sur rendez-vous: 02.31.68.10.70</a:t>
            </a:r>
            <a:endParaRPr lang="fr-FR" b="1" dirty="0">
              <a:solidFill>
                <a:srgbClr val="0070C0"/>
              </a:solidFill>
              <a:latin typeface="Comic Sans MS" panose="030F0702030302020204" pitchFamily="66"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565" y="2060848"/>
            <a:ext cx="6216878" cy="4214833"/>
          </a:xfrm>
          <a:prstGeom prst="rect">
            <a:avLst/>
          </a:prstGeom>
        </p:spPr>
      </p:pic>
    </p:spTree>
    <p:custDataLst>
      <p:tags r:id="rId1"/>
    </p:custDataLst>
    <p:extLst>
      <p:ext uri="{BB962C8B-B14F-4D97-AF65-F5344CB8AC3E}">
        <p14:creationId xmlns:p14="http://schemas.microsoft.com/office/powerpoint/2010/main" val="4002037936"/>
      </p:ext>
    </p:extLst>
  </p:cSld>
  <p:clrMapOvr>
    <a:masterClrMapping/>
  </p:clrMapOvr>
  <mc:AlternateContent xmlns:mc="http://schemas.openxmlformats.org/markup-compatibility/2006">
    <mc:Choice xmlns:p14="http://schemas.microsoft.com/office/powerpoint/2010/main" Requires="p14">
      <p:transition spd="slow" p14:dur="2000" advTm="19703"/>
    </mc:Choice>
    <mc:Fallback>
      <p:transition spd="slow" advTm="19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latin typeface="Comic Sans MS" panose="030F0702030302020204" pitchFamily="66" charset="0"/>
              </a:rPr>
              <a:t>Mais la SEGPA c’est quoi?</a:t>
            </a:r>
            <a:endParaRPr lang="fr-FR" dirty="0">
              <a:solidFill>
                <a:schemeClr val="accent1"/>
              </a:solidFill>
              <a:latin typeface="Comic Sans MS" panose="030F0702030302020204" pitchFamily="66" charset="0"/>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custDataLst>
      <p:tags r:id="rId1"/>
    </p:custDataLst>
    <p:extLst>
      <p:ext uri="{BB962C8B-B14F-4D97-AF65-F5344CB8AC3E}">
        <p14:creationId xmlns:p14="http://schemas.microsoft.com/office/powerpoint/2010/main" val="1250751513"/>
      </p:ext>
    </p:extLst>
  </p:cSld>
  <p:clrMapOvr>
    <a:masterClrMapping/>
  </p:clrMapOvr>
  <mc:AlternateContent xmlns:mc="http://schemas.openxmlformats.org/markup-compatibility/2006">
    <mc:Choice xmlns:p14="http://schemas.microsoft.com/office/powerpoint/2010/main" Requires="p14">
      <p:transition spd="slow" p14:dur="2000" advTm="4528"/>
    </mc:Choice>
    <mc:Fallback>
      <p:transition spd="slow" advTm="4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b="1" dirty="0" smtClean="0">
                <a:solidFill>
                  <a:srgbClr val="FF0000"/>
                </a:solidFill>
                <a:latin typeface="Comic Sans MS" panose="030F0702030302020204" pitchFamily="66" charset="0"/>
              </a:rPr>
              <a:t>La SEGPA c’est:</a:t>
            </a:r>
            <a:endParaRPr lang="fr-FR" b="1" dirty="0">
              <a:solidFill>
                <a:srgbClr val="FF0000"/>
              </a:solidFill>
              <a:latin typeface="Comic Sans MS" panose="030F0702030302020204" pitchFamily="66" charset="0"/>
            </a:endParaRPr>
          </a:p>
        </p:txBody>
      </p:sp>
      <p:sp>
        <p:nvSpPr>
          <p:cNvPr id="3" name="Espace réservé du contenu 2"/>
          <p:cNvSpPr>
            <a:spLocks noGrp="1"/>
          </p:cNvSpPr>
          <p:nvPr>
            <p:ph idx="1"/>
          </p:nvPr>
        </p:nvSpPr>
        <p:spPr>
          <a:xfrm>
            <a:off x="467544" y="1268760"/>
            <a:ext cx="8229600" cy="5184576"/>
          </a:xfrm>
        </p:spPr>
        <p:txBody>
          <a:bodyPr>
            <a:normAutofit fontScale="92500"/>
          </a:bodyPr>
          <a:lstStyle/>
          <a:p>
            <a:r>
              <a:rPr lang="fr-FR" sz="2600" b="1" dirty="0" smtClean="0">
                <a:solidFill>
                  <a:schemeClr val="accent1"/>
                </a:solidFill>
                <a:latin typeface="Comic Sans MS" panose="030F0702030302020204" pitchFamily="66" charset="0"/>
              </a:rPr>
              <a:t>S comme Section</a:t>
            </a:r>
          </a:p>
          <a:p>
            <a:r>
              <a:rPr lang="fr-FR" sz="2600" b="1" dirty="0" smtClean="0">
                <a:solidFill>
                  <a:schemeClr val="accent1"/>
                </a:solidFill>
                <a:latin typeface="Comic Sans MS" panose="030F0702030302020204" pitchFamily="66" charset="0"/>
              </a:rPr>
              <a:t>E comme Enseignement</a:t>
            </a:r>
          </a:p>
          <a:p>
            <a:r>
              <a:rPr lang="fr-FR" sz="2600" b="1" dirty="0" smtClean="0">
                <a:solidFill>
                  <a:schemeClr val="accent1"/>
                </a:solidFill>
                <a:latin typeface="Comic Sans MS" panose="030F0702030302020204" pitchFamily="66" charset="0"/>
              </a:rPr>
              <a:t>G comme Général</a:t>
            </a:r>
          </a:p>
          <a:p>
            <a:r>
              <a:rPr lang="fr-FR" sz="2600" b="1" dirty="0" smtClean="0">
                <a:solidFill>
                  <a:schemeClr val="accent1"/>
                </a:solidFill>
                <a:latin typeface="Comic Sans MS" panose="030F0702030302020204" pitchFamily="66" charset="0"/>
              </a:rPr>
              <a:t>P comme Professionnel</a:t>
            </a:r>
          </a:p>
          <a:p>
            <a:r>
              <a:rPr lang="fr-FR" sz="2600" b="1" dirty="0" smtClean="0">
                <a:solidFill>
                  <a:schemeClr val="accent1"/>
                </a:solidFill>
                <a:latin typeface="Comic Sans MS" panose="030F0702030302020204" pitchFamily="66" charset="0"/>
              </a:rPr>
              <a:t>A comme Adapté</a:t>
            </a:r>
          </a:p>
          <a:p>
            <a:pPr marL="0" indent="0">
              <a:buNone/>
            </a:pPr>
            <a:endParaRPr lang="fr-FR" sz="2600" b="1" dirty="0" smtClean="0">
              <a:solidFill>
                <a:schemeClr val="accent1"/>
              </a:solidFill>
              <a:latin typeface="Comic Sans MS" panose="030F0702030302020204" pitchFamily="66" charset="0"/>
            </a:endParaRPr>
          </a:p>
          <a:p>
            <a:pPr marL="0" indent="0" algn="ctr">
              <a:buNone/>
            </a:pPr>
            <a:r>
              <a:rPr lang="fr-FR" b="1" dirty="0" smtClean="0">
                <a:solidFill>
                  <a:srgbClr val="7030A0"/>
                </a:solidFill>
                <a:latin typeface="Comic Sans MS" panose="030F0702030302020204" pitchFamily="66" charset="0"/>
              </a:rPr>
              <a:t>La SEGPA est une Section d’Enseignement Général et Professionnel Adapté qui permet aux élèves en difficulté scolaire de réaliser leur parcours collège et d’obtenir un diplôme: le CFG</a:t>
            </a:r>
          </a:p>
          <a:p>
            <a:pPr marL="0" indent="0" algn="ctr">
              <a:buNone/>
            </a:pPr>
            <a:endParaRPr lang="fr-FR" b="1" dirty="0">
              <a:solidFill>
                <a:schemeClr val="accent1"/>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34130093"/>
      </p:ext>
    </p:extLst>
  </p:cSld>
  <p:clrMapOvr>
    <a:masterClrMapping/>
  </p:clrMapOvr>
  <mc:AlternateContent xmlns:mc="http://schemas.openxmlformats.org/markup-compatibility/2006">
    <mc:Choice xmlns:p14="http://schemas.microsoft.com/office/powerpoint/2010/main" Requires="p14">
      <p:transition spd="slow" p14:dur="2000" advTm="22557"/>
    </mc:Choice>
    <mc:Fallback>
      <p:transition spd="slow" advTm="22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latin typeface="Comic Sans MS" panose="030F0702030302020204" pitchFamily="66" charset="0"/>
              </a:rPr>
              <a:t>On y travaille en groupe réduit, en effectif de 8 à 16 élèves:</a:t>
            </a:r>
            <a:endParaRPr lang="fr-FR" dirty="0">
              <a:solidFill>
                <a:srgbClr val="0070C0"/>
              </a:solidFill>
              <a:latin typeface="Comic Sans MS" panose="030F0702030302020204" pitchFamily="66"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custDataLst>
      <p:tags r:id="rId1"/>
    </p:custDataLst>
    <p:extLst>
      <p:ext uri="{BB962C8B-B14F-4D97-AF65-F5344CB8AC3E}">
        <p14:creationId xmlns:p14="http://schemas.microsoft.com/office/powerpoint/2010/main" val="385105632"/>
      </p:ext>
    </p:extLst>
  </p:cSld>
  <p:clrMapOvr>
    <a:masterClrMapping/>
  </p:clrMapOvr>
  <mc:AlternateContent xmlns:mc="http://schemas.openxmlformats.org/markup-compatibility/2006">
    <mc:Choice xmlns:p14="http://schemas.microsoft.com/office/powerpoint/2010/main" Requires="p14">
      <p:transition spd="slow" p14:dur="2000" advTm="8626"/>
    </mc:Choice>
    <mc:Fallback>
      <p:transition spd="slow" advTm="8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latin typeface="Comic Sans MS" panose="030F0702030302020204" pitchFamily="66" charset="0"/>
              </a:rPr>
              <a:t>Et on y démarre la formation professionnelle dès la 4</a:t>
            </a:r>
            <a:r>
              <a:rPr lang="fr-FR" baseline="30000" dirty="0" smtClean="0">
                <a:solidFill>
                  <a:srgbClr val="0070C0"/>
                </a:solidFill>
                <a:latin typeface="Comic Sans MS" panose="030F0702030302020204" pitchFamily="66" charset="0"/>
              </a:rPr>
              <a:t>ème</a:t>
            </a:r>
            <a:r>
              <a:rPr lang="fr-FR" dirty="0" smtClean="0">
                <a:solidFill>
                  <a:srgbClr val="0070C0"/>
                </a:solidFill>
                <a:latin typeface="Comic Sans MS" panose="030F0702030302020204" pitchFamily="66" charset="0"/>
              </a:rPr>
              <a:t>: </a:t>
            </a:r>
            <a:endParaRPr lang="fr-FR" dirty="0">
              <a:solidFill>
                <a:srgbClr val="0070C0"/>
              </a:solidFill>
              <a:latin typeface="Comic Sans MS" panose="030F0702030302020204" pitchFamily="66"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custDataLst>
      <p:tags r:id="rId1"/>
    </p:custDataLst>
    <p:extLst>
      <p:ext uri="{BB962C8B-B14F-4D97-AF65-F5344CB8AC3E}">
        <p14:creationId xmlns:p14="http://schemas.microsoft.com/office/powerpoint/2010/main" val="411557485"/>
      </p:ext>
    </p:extLst>
  </p:cSld>
  <p:clrMapOvr>
    <a:masterClrMapping/>
  </p:clrMapOvr>
  <mc:AlternateContent xmlns:mc="http://schemas.openxmlformats.org/markup-compatibility/2006">
    <mc:Choice xmlns:p14="http://schemas.microsoft.com/office/powerpoint/2010/main" Requires="p14">
      <p:transition spd="slow" p14:dur="2000" advTm="9046"/>
    </mc:Choice>
    <mc:Fallback>
      <p:transition spd="slow" advTm="9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38338"/>
          </a:xfrm>
        </p:spPr>
        <p:txBody>
          <a:bodyPr>
            <a:normAutofit fontScale="90000"/>
          </a:bodyPr>
          <a:lstStyle/>
          <a:p>
            <a:r>
              <a:rPr lang="fr-FR" dirty="0" smtClean="0">
                <a:solidFill>
                  <a:srgbClr val="0070C0"/>
                </a:solidFill>
                <a:latin typeface="Comic Sans MS" panose="030F0702030302020204" pitchFamily="66" charset="0"/>
              </a:rPr>
              <a:t>Le travail par projet permet de se réconcilier avec les apprentissages scolaires et de remédier à ses difficultés, chacun(e) à son rythme</a:t>
            </a:r>
            <a:endParaRPr lang="fr-FR" dirty="0">
              <a:solidFill>
                <a:srgbClr val="0070C0"/>
              </a:solidFill>
              <a:latin typeface="Comic Sans MS" panose="030F0702030302020204" pitchFamily="66"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249" y="3429000"/>
            <a:ext cx="4572000" cy="2571750"/>
          </a:xfrm>
          <a:prstGeom prst="rect">
            <a:avLst/>
          </a:prstGeom>
        </p:spPr>
      </p:pic>
      <p:sp>
        <p:nvSpPr>
          <p:cNvPr id="5" name="ZoneTexte 4"/>
          <p:cNvSpPr txBox="1"/>
          <p:nvPr/>
        </p:nvSpPr>
        <p:spPr>
          <a:xfrm>
            <a:off x="6922031" y="3429000"/>
            <a:ext cx="1872208" cy="2585323"/>
          </a:xfrm>
          <a:prstGeom prst="rect">
            <a:avLst/>
          </a:prstGeom>
          <a:noFill/>
        </p:spPr>
        <p:txBody>
          <a:bodyPr wrap="square" rtlCol="0">
            <a:spAutoFit/>
          </a:bodyPr>
          <a:lstStyle/>
          <a:p>
            <a:r>
              <a:rPr lang="fr-FR" dirty="0" smtClean="0">
                <a:solidFill>
                  <a:srgbClr val="FFC000"/>
                </a:solidFill>
                <a:latin typeface="Comic Sans MS" panose="030F0702030302020204" pitchFamily="66" charset="0"/>
              </a:rPr>
              <a:t>Le projet « Boîte à livres » a réuni élèves et professeurs dans le cadre du Développement Durable</a:t>
            </a:r>
            <a:endParaRPr lang="fr-FR" dirty="0">
              <a:solidFill>
                <a:srgbClr val="FFC000"/>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860408474"/>
      </p:ext>
    </p:extLst>
  </p:cSld>
  <p:clrMapOvr>
    <a:masterClrMapping/>
  </p:clrMapOvr>
  <mc:AlternateContent xmlns:mc="http://schemas.openxmlformats.org/markup-compatibility/2006">
    <mc:Choice xmlns:p14="http://schemas.microsoft.com/office/powerpoint/2010/main" Requires="p14">
      <p:transition spd="slow" p14:dur="2000" advTm="15737"/>
    </mc:Choice>
    <mc:Fallback>
      <p:transition spd="slow" advTm="15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rmAutofit fontScale="90000"/>
          </a:bodyPr>
          <a:lstStyle/>
          <a:p>
            <a:r>
              <a:rPr lang="fr-FR" dirty="0" smtClean="0">
                <a:solidFill>
                  <a:srgbClr val="0070C0"/>
                </a:solidFill>
                <a:latin typeface="Comic Sans MS" panose="030F0702030302020204" pitchFamily="66" charset="0"/>
              </a:rPr>
              <a:t>On y cultive la tolérance de la différence, l’important est de participer! </a:t>
            </a:r>
            <a:endParaRPr lang="fr-FR" dirty="0">
              <a:solidFill>
                <a:srgbClr val="0070C0"/>
              </a:solidFill>
              <a:latin typeface="Comic Sans MS" panose="030F0702030302020204" pitchFamily="66" charset="0"/>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2420888"/>
            <a:ext cx="4032448" cy="3024336"/>
          </a:xfr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420888"/>
            <a:ext cx="4032448" cy="3024336"/>
          </a:xfrm>
          <a:prstGeom prst="rect">
            <a:avLst/>
          </a:prstGeom>
        </p:spPr>
      </p:pic>
      <p:sp>
        <p:nvSpPr>
          <p:cNvPr id="7" name="ZoneTexte 6"/>
          <p:cNvSpPr txBox="1"/>
          <p:nvPr/>
        </p:nvSpPr>
        <p:spPr>
          <a:xfrm>
            <a:off x="594590" y="5607496"/>
            <a:ext cx="8064896" cy="646331"/>
          </a:xfrm>
          <a:prstGeom prst="rect">
            <a:avLst/>
          </a:prstGeom>
          <a:noFill/>
        </p:spPr>
        <p:txBody>
          <a:bodyPr wrap="square" rtlCol="0">
            <a:spAutoFit/>
          </a:bodyPr>
          <a:lstStyle/>
          <a:p>
            <a:pPr algn="ctr"/>
            <a:r>
              <a:rPr lang="fr-FR" dirty="0" smtClean="0">
                <a:solidFill>
                  <a:srgbClr val="FFC000"/>
                </a:solidFill>
                <a:latin typeface="Comic Sans MS" panose="030F0702030302020204" pitchFamily="66" charset="0"/>
              </a:rPr>
              <a:t>Cross sponsorisé et solidaire pour financer les sorties à venir:                06 avril 2017</a:t>
            </a:r>
            <a:endParaRPr lang="fr-FR" dirty="0">
              <a:solidFill>
                <a:srgbClr val="FFC000"/>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2407528626"/>
      </p:ext>
    </p:extLst>
  </p:cSld>
  <p:clrMapOvr>
    <a:masterClrMapping/>
  </p:clrMapOvr>
  <mc:AlternateContent xmlns:mc="http://schemas.openxmlformats.org/markup-compatibility/2006">
    <mc:Choice xmlns:p14="http://schemas.microsoft.com/office/powerpoint/2010/main" Requires="p14">
      <p:transition spd="slow" p14:dur="2000" advTm="11701"/>
    </mc:Choice>
    <mc:Fallback>
      <p:transition spd="slow" advTm="11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rmAutofit fontScale="90000"/>
          </a:bodyPr>
          <a:lstStyle/>
          <a:p>
            <a:r>
              <a:rPr lang="fr-FR" dirty="0" smtClean="0">
                <a:solidFill>
                  <a:srgbClr val="0070C0"/>
                </a:solidFill>
                <a:latin typeface="Comic Sans MS" panose="030F0702030302020204" pitchFamily="66" charset="0"/>
              </a:rPr>
              <a:t>On y apprend l’art de la présentation dans l’atelier Vente Distribution Magasinage</a:t>
            </a:r>
            <a:endParaRPr lang="fr-FR" dirty="0">
              <a:solidFill>
                <a:srgbClr val="0070C0"/>
              </a:solidFill>
              <a:latin typeface="Comic Sans MS" panose="030F0702030302020204" pitchFamily="66"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2193167"/>
            <a:ext cx="3222358" cy="4296478"/>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204864"/>
            <a:ext cx="3219822" cy="4293096"/>
          </a:xfrm>
          <a:prstGeom prst="rect">
            <a:avLst/>
          </a:prstGeom>
        </p:spPr>
      </p:pic>
    </p:spTree>
    <p:custDataLst>
      <p:tags r:id="rId1"/>
    </p:custDataLst>
    <p:extLst>
      <p:ext uri="{BB962C8B-B14F-4D97-AF65-F5344CB8AC3E}">
        <p14:creationId xmlns:p14="http://schemas.microsoft.com/office/powerpoint/2010/main" val="1222555987"/>
      </p:ext>
    </p:extLst>
  </p:cSld>
  <p:clrMapOvr>
    <a:masterClrMapping/>
  </p:clrMapOvr>
  <mc:AlternateContent xmlns:mc="http://schemas.openxmlformats.org/markup-compatibility/2006">
    <mc:Choice xmlns:p14="http://schemas.microsoft.com/office/powerpoint/2010/main" Requires="p14">
      <p:transition spd="slow" p14:dur="2000" advTm="9420"/>
    </mc:Choice>
    <mc:Fallback>
      <p:transition spd="slow" advTm="94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latin typeface="Comic Sans MS" panose="030F0702030302020204" pitchFamily="66" charset="0"/>
              </a:rPr>
              <a:t>Et à entretenir des bâtiments dans l’atelier Habitat</a:t>
            </a:r>
            <a:endParaRPr lang="fr-FR" dirty="0">
              <a:solidFill>
                <a:srgbClr val="0070C0"/>
              </a:solidFill>
              <a:latin typeface="Comic Sans MS" panose="030F0702030302020204" pitchFamily="66" charset="0"/>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custDataLst>
      <p:tags r:id="rId1"/>
    </p:custDataLst>
    <p:extLst>
      <p:ext uri="{BB962C8B-B14F-4D97-AF65-F5344CB8AC3E}">
        <p14:creationId xmlns:p14="http://schemas.microsoft.com/office/powerpoint/2010/main" val="111094377"/>
      </p:ext>
    </p:extLst>
  </p:cSld>
  <p:clrMapOvr>
    <a:masterClrMapping/>
  </p:clrMapOvr>
  <mc:AlternateContent xmlns:mc="http://schemas.openxmlformats.org/markup-compatibility/2006">
    <mc:Choice xmlns:p14="http://schemas.microsoft.com/office/powerpoint/2010/main" Requires="p14">
      <p:transition spd="slow" p14:dur="2000" advTm="8681"/>
    </mc:Choice>
    <mc:Fallback>
      <p:transition spd="slow" advTm="8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0.7|9.8"/>
</p:tagLst>
</file>

<file path=ppt/tags/tag11.xml><?xml version="1.0" encoding="utf-8"?>
<p:tagLst xmlns:a="http://schemas.openxmlformats.org/drawingml/2006/main" xmlns:r="http://schemas.openxmlformats.org/officeDocument/2006/relationships" xmlns:p="http://schemas.openxmlformats.org/presentationml/2006/main">
  <p:tag name="TIMING" val="|0.7|13.5"/>
</p:tagLst>
</file>

<file path=ppt/tags/tag2.xml><?xml version="1.0" encoding="utf-8"?>
<p:tagLst xmlns:a="http://schemas.openxmlformats.org/drawingml/2006/main" xmlns:r="http://schemas.openxmlformats.org/officeDocument/2006/relationships" xmlns:p="http://schemas.openxmlformats.org/presentationml/2006/main">
  <p:tag name="TIMING" val="|0.6|1.4"/>
</p:tagLst>
</file>

<file path=ppt/tags/tag3.xml><?xml version="1.0" encoding="utf-8"?>
<p:tagLst xmlns:a="http://schemas.openxmlformats.org/drawingml/2006/main" xmlns:r="http://schemas.openxmlformats.org/officeDocument/2006/relationships" xmlns:p="http://schemas.openxmlformats.org/presentationml/2006/main">
  <p:tag name="TIMING" val="|0.5|1.5|2.3|2.1|2.1|2.2|2.2"/>
</p:tagLst>
</file>

<file path=ppt/tags/tag4.xml><?xml version="1.0" encoding="utf-8"?>
<p:tagLst xmlns:a="http://schemas.openxmlformats.org/drawingml/2006/main" xmlns:r="http://schemas.openxmlformats.org/officeDocument/2006/relationships" xmlns:p="http://schemas.openxmlformats.org/presentationml/2006/main">
  <p:tag name="TIMING" val="|0.8|3.8"/>
</p:tagLst>
</file>

<file path=ppt/tags/tag5.xml><?xml version="1.0" encoding="utf-8"?>
<p:tagLst xmlns:a="http://schemas.openxmlformats.org/drawingml/2006/main" xmlns:r="http://schemas.openxmlformats.org/officeDocument/2006/relationships" xmlns:p="http://schemas.openxmlformats.org/presentationml/2006/main">
  <p:tag name="TIMING" val="|0.5|4.5"/>
</p:tagLst>
</file>

<file path=ppt/tags/tag6.xml><?xml version="1.0" encoding="utf-8"?>
<p:tagLst xmlns:a="http://schemas.openxmlformats.org/drawingml/2006/main" xmlns:r="http://schemas.openxmlformats.org/officeDocument/2006/relationships" xmlns:p="http://schemas.openxmlformats.org/presentationml/2006/main">
  <p:tag name="TIMING" val="|0.6|4.6|2.9"/>
</p:tagLst>
</file>

<file path=ppt/tags/tag7.xml><?xml version="1.0" encoding="utf-8"?>
<p:tagLst xmlns:a="http://schemas.openxmlformats.org/drawingml/2006/main" xmlns:r="http://schemas.openxmlformats.org/officeDocument/2006/relationships" xmlns:p="http://schemas.openxmlformats.org/presentationml/2006/main">
  <p:tag name="TIMING" val="|0.5|3.3|1.2|1.1"/>
</p:tagLst>
</file>

<file path=ppt/tags/tag8.xml><?xml version="1.0" encoding="utf-8"?>
<p:tagLst xmlns:a="http://schemas.openxmlformats.org/drawingml/2006/main" xmlns:r="http://schemas.openxmlformats.org/officeDocument/2006/relationships" xmlns:p="http://schemas.openxmlformats.org/presentationml/2006/main">
  <p:tag name="TIMING" val="|0.5|3.3|2"/>
</p:tagLst>
</file>

<file path=ppt/tags/tag9.xml><?xml version="1.0" encoding="utf-8"?>
<p:tagLst xmlns:a="http://schemas.openxmlformats.org/drawingml/2006/main" xmlns:r="http://schemas.openxmlformats.org/officeDocument/2006/relationships" xmlns:p="http://schemas.openxmlformats.org/presentationml/2006/main">
  <p:tag name="TIMING" val="|0.5|4.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266</Words>
  <Application>Microsoft Office PowerPoint</Application>
  <PresentationFormat>Affichage à l'écran (4:3)</PresentationFormat>
  <Paragraphs>23</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Mais la SEGPA c’est quoi?</vt:lpstr>
      <vt:lpstr>La SEGPA c’est:</vt:lpstr>
      <vt:lpstr>On y travaille en groupe réduit, en effectif de 8 à 16 élèves:</vt:lpstr>
      <vt:lpstr>Et on y démarre la formation professionnelle dès la 4ème: </vt:lpstr>
      <vt:lpstr>Le travail par projet permet de se réconcilier avec les apprentissages scolaires et de remédier à ses difficultés, chacun(e) à son rythme</vt:lpstr>
      <vt:lpstr>On y cultive la tolérance de la différence, l’important est de participer! </vt:lpstr>
      <vt:lpstr>On y apprend l’art de la présentation dans l’atelier Vente Distribution Magasinage</vt:lpstr>
      <vt:lpstr>Et à entretenir des bâtiments dans l’atelier Habitat</vt:lpstr>
      <vt:lpstr>Une équipe de professeurs spécialisés formés à la difficulté scolaire encadrent et suivent les élèves durant leur 4 années au collège et proposeront le meilleur choix de formation professionnelle, adapté à chaque personnalité, à l’issue du parcours.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Lalouve</dc:creator>
  <cp:lastModifiedBy>Lalouve</cp:lastModifiedBy>
  <cp:revision>13</cp:revision>
  <dcterms:created xsi:type="dcterms:W3CDTF">2017-04-21T08:12:57Z</dcterms:created>
  <dcterms:modified xsi:type="dcterms:W3CDTF">2017-04-21T12:10:13Z</dcterms:modified>
</cp:coreProperties>
</file>